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353" r:id="rId3"/>
    <p:sldId id="355" r:id="rId4"/>
    <p:sldId id="297" r:id="rId5"/>
    <p:sldId id="354" r:id="rId6"/>
    <p:sldId id="258" r:id="rId7"/>
    <p:sldId id="294" r:id="rId8"/>
    <p:sldId id="299" r:id="rId9"/>
    <p:sldId id="268" r:id="rId10"/>
    <p:sldId id="295" r:id="rId11"/>
    <p:sldId id="272" r:id="rId12"/>
    <p:sldId id="357" r:id="rId13"/>
    <p:sldId id="358" r:id="rId14"/>
    <p:sldId id="359" r:id="rId15"/>
    <p:sldId id="361" r:id="rId16"/>
    <p:sldId id="360" r:id="rId17"/>
    <p:sldId id="296" r:id="rId18"/>
    <p:sldId id="348" r:id="rId19"/>
    <p:sldId id="349" r:id="rId20"/>
    <p:sldId id="350" r:id="rId21"/>
    <p:sldId id="351" r:id="rId22"/>
    <p:sldId id="315" r:id="rId23"/>
    <p:sldId id="322" r:id="rId24"/>
    <p:sldId id="342" r:id="rId25"/>
    <p:sldId id="343" r:id="rId26"/>
    <p:sldId id="346" r:id="rId27"/>
    <p:sldId id="300" r:id="rId28"/>
    <p:sldId id="352" r:id="rId29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B931"/>
    <a:srgbClr val="FFFF99"/>
    <a:srgbClr val="FFFF66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94638" autoAdjust="0"/>
  </p:normalViewPr>
  <p:slideViewPr>
    <p:cSldViewPr>
      <p:cViewPr varScale="1">
        <p:scale>
          <a:sx n="69" d="100"/>
          <a:sy n="69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90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5138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175" y="0"/>
            <a:ext cx="3013075" cy="465138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BD35A7-B5B6-4977-8088-16BA6F3235D5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21188"/>
            <a:ext cx="5564188" cy="4189412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13075" cy="465138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175" y="8842375"/>
            <a:ext cx="3013075" cy="465138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07EE5B8-F179-457E-B8EF-B665E0897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75C683-93FB-4498-978D-1E8C3CD7555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7EE5B8-F179-457E-B8EF-B665E0897CB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1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03C7D5-DAA0-4986-B152-89F09400D3D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288915-3478-48E3-8BE7-44535B17CCC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EB5A9E-E89E-4E2A-857B-140C0FEDEAC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856F08-7C3C-4015-8BA1-15262FCAC38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0CBC0C-0661-46B9-B124-A77FE36D12E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947E66-0EF1-4423-8340-4E8E7ECEDD1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0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83E4AD64-1F30-4856-95B3-CEE6D8F22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8610600" cy="5410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3F94A9-78D6-4B33-8BE2-212EEDEBDE34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0E5AB1-4D39-4CCD-8AA2-859494FD2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92C29E-DAA7-4B23-9E02-C35CEF39ED1B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4D20C7-D335-4AAC-9B6B-3F7528A19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A67CE5-EEC3-49B4-9DFE-87FE6AA96AB6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45B419-D211-4773-885D-04EE2E117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9E2160-725C-493A-908E-08724FF28B84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F2C58C-083F-4AEB-A036-9F5F2C28D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757D36-D36C-4656-B794-364AAAABA424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C026A62-E35B-4F64-BBD4-1F3FDCB6F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BAFDCD-1264-44C5-9EF0-31B5AF11ACCB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A1C0F1-3BDF-40E9-BA47-BD1E8C044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D19790-8ABC-4D61-B8CB-419428C95C8A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5E0B8E-FCCC-4554-A368-9802AF1F5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B35F33-56CE-4EF3-BBA5-982FDED877D4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07E490-95FA-4936-9561-28D3E9F6B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99213"/>
            <a:ext cx="24765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2A6D75-8F49-4F2F-84DD-BAB1DBBAE7AC}" type="datetimeFigureOut">
              <a:rPr lang="en-US"/>
              <a:pPr>
                <a:defRPr/>
              </a:pPr>
              <a:t>9/15/2023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05563"/>
            <a:ext cx="3962400" cy="4572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550" y="6427788"/>
            <a:ext cx="311150" cy="266700"/>
          </a:xfrm>
          <a:prstGeom prst="ellipse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7AF46E-3E9A-4ABA-8B46-7A1E1EC0D4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304800" y="104775"/>
            <a:ext cx="8610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to1</a:t>
            </a:r>
            <a:br>
              <a:rPr lang="en-US" smtClean="0"/>
            </a:br>
            <a:r>
              <a:rPr lang="en-US" smtClean="0"/>
              <a:t>1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4800" y="990600"/>
            <a:ext cx="8610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0" name="Picture 18" descr="Picture2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989888" y="6470650"/>
            <a:ext cx="8747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nand@anchalelectricals.com" TargetMode="External"/><Relationship Id="rId2" Type="http://schemas.openxmlformats.org/officeDocument/2006/relationships/hyperlink" Target="mailto:srinivasan@anchalelectricals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njunath@anchalelectricals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2v_green_title_00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7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ubtitle 2"/>
          <p:cNvSpPr>
            <a:spLocks noGrp="1"/>
          </p:cNvSpPr>
          <p:nvPr>
            <p:ph type="subTitle" idx="1"/>
          </p:nvPr>
        </p:nvSpPr>
        <p:spPr>
          <a:xfrm>
            <a:off x="609600" y="3733800"/>
            <a:ext cx="7772400" cy="2362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00B0F0"/>
                </a:solidFill>
              </a:rPr>
              <a:t>Welcome to </a:t>
            </a:r>
          </a:p>
          <a:p>
            <a:pPr eaLnBrk="1" hangingPunct="1">
              <a:defRPr/>
            </a:pPr>
            <a:r>
              <a:rPr lang="en-US" sz="4400" b="1" dirty="0" err="1" smtClean="0">
                <a:solidFill>
                  <a:srgbClr val="002060"/>
                </a:solidFill>
              </a:rPr>
              <a:t>Anchal</a:t>
            </a: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</a:rPr>
              <a:t>Electricals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12195" t="2325" r="7317" b="20965"/>
          <a:stretch>
            <a:fillRect/>
          </a:stretch>
        </p:blipFill>
        <p:spPr bwMode="auto">
          <a:xfrm>
            <a:off x="609600" y="1828800"/>
            <a:ext cx="2362200" cy="23622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28600"/>
            <a:ext cx="8458200" cy="4800600"/>
          </a:xfrm>
        </p:spPr>
        <p:txBody>
          <a:bodyPr/>
          <a:lstStyle/>
          <a:p>
            <a:r>
              <a:rPr lang="en-US" sz="2800" dirty="0" smtClean="0"/>
              <a:t>Head Office: Bangalore, Karnataka.</a:t>
            </a:r>
          </a:p>
          <a:p>
            <a:r>
              <a:rPr lang="en-US" sz="2000" dirty="0"/>
              <a:t>#206, HRBR Layout, III Block, 4th Cross, CMR Road,</a:t>
            </a:r>
          </a:p>
          <a:p>
            <a:r>
              <a:rPr lang="en-US" sz="2000" dirty="0" err="1" smtClean="0"/>
              <a:t>Kalyana</a:t>
            </a:r>
            <a:r>
              <a:rPr lang="en-US" sz="2000" dirty="0" smtClean="0"/>
              <a:t> </a:t>
            </a:r>
            <a:r>
              <a:rPr lang="en-US" sz="2000" dirty="0"/>
              <a:t>Nagar, Bangalore – 560084.</a:t>
            </a:r>
          </a:p>
          <a:p>
            <a:r>
              <a:rPr lang="en-US" sz="2800" dirty="0" smtClean="0"/>
              <a:t>Branch Office: Coimbatore, Tamilnadu.</a:t>
            </a:r>
          </a:p>
          <a:p>
            <a:r>
              <a:rPr lang="en-US" sz="2000" dirty="0"/>
              <a:t>#556/2, SS Complex, 2nd Floor,</a:t>
            </a:r>
          </a:p>
          <a:p>
            <a:r>
              <a:rPr lang="en-US" sz="2000" dirty="0"/>
              <a:t>DB Road, R.S Puram,</a:t>
            </a:r>
          </a:p>
          <a:p>
            <a:r>
              <a:rPr lang="en-US" sz="2000" dirty="0"/>
              <a:t>Coimbatore </a:t>
            </a:r>
            <a:r>
              <a:rPr lang="en-US" sz="2000" dirty="0" smtClean="0"/>
              <a:t>– 641002.</a:t>
            </a:r>
            <a:endParaRPr lang="en-US" sz="2000" dirty="0"/>
          </a:p>
          <a:p>
            <a:r>
              <a:rPr lang="en-US" sz="2800" dirty="0" smtClean="0"/>
              <a:t>Branch Office: Hyderabad, Andhra Pradesh.</a:t>
            </a:r>
          </a:p>
          <a:p>
            <a:r>
              <a:rPr lang="en-US" sz="2000" dirty="0"/>
              <a:t>#5/2/362, 2nd Floor, Arya </a:t>
            </a:r>
            <a:r>
              <a:rPr lang="en-US" sz="2000" dirty="0" err="1"/>
              <a:t>Samaja</a:t>
            </a:r>
            <a:r>
              <a:rPr lang="en-US" sz="2000" dirty="0"/>
              <a:t> Lane,</a:t>
            </a:r>
          </a:p>
          <a:p>
            <a:r>
              <a:rPr lang="en-US" sz="2000" dirty="0"/>
              <a:t>R P Road, </a:t>
            </a:r>
            <a:r>
              <a:rPr lang="en-US" sz="2000" dirty="0" err="1"/>
              <a:t>Secunderabad</a:t>
            </a:r>
            <a:r>
              <a:rPr lang="en-US" sz="2000" dirty="0"/>
              <a:t>,</a:t>
            </a:r>
          </a:p>
          <a:p>
            <a:r>
              <a:rPr lang="en-US" sz="2000" dirty="0" smtClean="0"/>
              <a:t>Hyderabad, </a:t>
            </a:r>
            <a:r>
              <a:rPr lang="en-US" sz="2000" dirty="0"/>
              <a:t>Telangana- </a:t>
            </a:r>
            <a:r>
              <a:rPr lang="en-US" sz="2000" dirty="0" smtClean="0"/>
              <a:t>500003.</a:t>
            </a:r>
          </a:p>
          <a:p>
            <a:r>
              <a:rPr lang="en-US" sz="2800" dirty="0"/>
              <a:t>Branch Office: </a:t>
            </a:r>
            <a:r>
              <a:rPr lang="en-US" sz="2800" dirty="0" smtClean="0"/>
              <a:t>Mumbai, Maharashtra.</a:t>
            </a:r>
          </a:p>
          <a:p>
            <a:r>
              <a:rPr lang="en-US" sz="2000" dirty="0" smtClean="0"/>
              <a:t>1st </a:t>
            </a:r>
            <a:r>
              <a:rPr lang="en-US" sz="2000" dirty="0"/>
              <a:t>FLOOR, FLAT NO. B-12, CAROLYN CHS LTD,</a:t>
            </a:r>
          </a:p>
          <a:p>
            <a:r>
              <a:rPr lang="en-US" sz="2000" dirty="0" err="1"/>
              <a:t>Hatkesh</a:t>
            </a:r>
            <a:r>
              <a:rPr lang="en-US" sz="2000" dirty="0"/>
              <a:t> Near GCC Club, </a:t>
            </a:r>
          </a:p>
          <a:p>
            <a:r>
              <a:rPr lang="en-US" sz="2000" dirty="0"/>
              <a:t>Mira Road East, Thane, Maharashtra-4011 07.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800" dirty="0" smtClean="0"/>
          </a:p>
          <a:p>
            <a:pPr>
              <a:buFont typeface="Wingdings 2" pitchFamily="18" charset="2"/>
              <a:buNone/>
            </a:pPr>
            <a:r>
              <a:rPr lang="en-US" sz="2800" dirty="0" smtClean="0"/>
              <a:t>       </a:t>
            </a:r>
            <a:endParaRPr lang="en-US" dirty="0" smtClean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CONTACT  DETAILS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V. Srinivasan  (Proprietor)</a:t>
            </a:r>
          </a:p>
          <a:p>
            <a:r>
              <a:rPr lang="en-US" sz="2000" dirty="0" smtClean="0"/>
              <a:t>Mobile         : 99000 95771</a:t>
            </a:r>
          </a:p>
          <a:p>
            <a:r>
              <a:rPr lang="en-US" sz="2000" dirty="0" smtClean="0"/>
              <a:t>Email            : </a:t>
            </a:r>
            <a:r>
              <a:rPr lang="en-US" sz="2000" dirty="0" smtClean="0">
                <a:hlinkClick r:id="rId2"/>
              </a:rPr>
              <a:t>srinivasan@anchalelectricals.com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                         anchalelectricals@gmail.com</a:t>
            </a:r>
          </a:p>
          <a:p>
            <a:endParaRPr lang="en-US" sz="2000" dirty="0" smtClean="0"/>
          </a:p>
          <a:p>
            <a:r>
              <a:rPr lang="en-US" dirty="0" err="1" smtClean="0"/>
              <a:t>Anand</a:t>
            </a:r>
            <a:r>
              <a:rPr lang="en-US" dirty="0" smtClean="0"/>
              <a:t> Vaidya</a:t>
            </a:r>
          </a:p>
          <a:p>
            <a:r>
              <a:rPr lang="en-US" sz="2000" dirty="0" smtClean="0"/>
              <a:t>Mobile         : 98805 06610</a:t>
            </a:r>
          </a:p>
          <a:p>
            <a:r>
              <a:rPr lang="en-US" sz="2000" dirty="0" smtClean="0"/>
              <a:t>Email            : </a:t>
            </a:r>
            <a:r>
              <a:rPr lang="en-US" sz="2000" dirty="0" smtClean="0">
                <a:hlinkClick r:id="rId3"/>
              </a:rPr>
              <a:t>anand@anchalelectricals.com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dirty="0" smtClean="0"/>
              <a:t>K Manjunath</a:t>
            </a:r>
          </a:p>
          <a:p>
            <a:r>
              <a:rPr lang="en-US" sz="2000" dirty="0" smtClean="0"/>
              <a:t>Mobile         : 99452 29307</a:t>
            </a:r>
          </a:p>
          <a:p>
            <a:r>
              <a:rPr lang="en-US" sz="2000" dirty="0" smtClean="0"/>
              <a:t>Email            : </a:t>
            </a:r>
            <a:r>
              <a:rPr lang="en-US" sz="2000" dirty="0" smtClean="0">
                <a:hlinkClick r:id="rId4"/>
              </a:rPr>
              <a:t>manjunath@anchalelectricals.com</a:t>
            </a:r>
            <a:endParaRPr lang="en-US" sz="2000" dirty="0"/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5181600" cy="7921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19200"/>
            <a:ext cx="7696200" cy="4800600"/>
          </a:xfrm>
        </p:spPr>
        <p:txBody>
          <a:bodyPr/>
          <a:lstStyle/>
          <a:p>
            <a:r>
              <a:rPr lang="en-US" sz="2000" dirty="0" smtClean="0"/>
              <a:t>We are one of the Established Class-I Electrical Contractors &amp; Engineers in Bangalore Karnataka, India with a dedication to providing customer satisfaction.</a:t>
            </a:r>
          </a:p>
          <a:p>
            <a:pPr>
              <a:buFont typeface="Wingdings 2" pitchFamily="18" charset="2"/>
              <a:buNone/>
            </a:pPr>
            <a:r>
              <a:rPr lang="en-US" sz="2000" dirty="0" smtClean="0"/>
              <a:t>       Proprietor – </a:t>
            </a:r>
            <a:r>
              <a:rPr lang="en-US" sz="2000" b="1" dirty="0" smtClean="0"/>
              <a:t>Mr. V. Srinivasan, 25 Years of Overall Experience</a:t>
            </a:r>
          </a:p>
          <a:p>
            <a:r>
              <a:rPr lang="en-US" sz="2000" dirty="0" smtClean="0"/>
              <a:t> We provide Electrical Set up &amp; services for Multistoried Residential &amp; Commercial Places, Software Technology facilities, Hotels, Showrooms, Company Outlets &amp; Educational Institutions for all types of works related to Electrical.</a:t>
            </a:r>
          </a:p>
          <a:p>
            <a:r>
              <a:rPr lang="en-US" sz="2000" dirty="0" smtClean="0"/>
              <a:t>We are associated with a recognized Class I Electrical Contractor based in Bangalore in the field of Electrical Contracting, also executed more than 50 major Electrical Works for Software Facilities, Bio-tech, Schools/ College, Factories / Industries, Hotels / Restaurants, Commercial Complex, Group Housing / Apartments, etc.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12195" t="2325" r="7317" b="20965"/>
          <a:stretch>
            <a:fillRect/>
          </a:stretch>
        </p:blipFill>
        <p:spPr bwMode="auto">
          <a:xfrm>
            <a:off x="7924800" y="0"/>
            <a:ext cx="1219200" cy="1219200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ORGANISATION CHART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2819400" y="1143000"/>
            <a:ext cx="3276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V</a:t>
            </a:r>
            <a:r>
              <a:rPr lang="en-US" sz="2400" dirty="0" smtClean="0"/>
              <a:t>. Srinivasan</a:t>
            </a:r>
            <a:endParaRPr lang="en-US" sz="2400" dirty="0"/>
          </a:p>
          <a:p>
            <a:pPr algn="ctr">
              <a:defRPr/>
            </a:pPr>
            <a:r>
              <a:rPr lang="en-US" dirty="0"/>
              <a:t>Proprietor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514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Project Managers 1 to 3</a:t>
            </a:r>
          </a:p>
        </p:txBody>
      </p:sp>
      <p:sp>
        <p:nvSpPr>
          <p:cNvPr id="7" name="Rectangle 6"/>
          <p:cNvSpPr/>
          <p:nvPr/>
        </p:nvSpPr>
        <p:spPr>
          <a:xfrm>
            <a:off x="5867400" y="2514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Project Managers 4 to 6</a:t>
            </a:r>
          </a:p>
        </p:txBody>
      </p:sp>
      <p:sp>
        <p:nvSpPr>
          <p:cNvPr id="8" name="Rectangle 7"/>
          <p:cNvSpPr/>
          <p:nvPr/>
        </p:nvSpPr>
        <p:spPr>
          <a:xfrm>
            <a:off x="3581400" y="2514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Procurement Manager</a:t>
            </a:r>
          </a:p>
        </p:txBody>
      </p:sp>
      <p:cxnSp>
        <p:nvCxnSpPr>
          <p:cNvPr id="10" name="Straight Connector 9"/>
          <p:cNvCxnSpPr>
            <a:stCxn id="5" idx="2"/>
            <a:endCxn id="8" idx="0"/>
          </p:cNvCxnSpPr>
          <p:nvPr/>
        </p:nvCxnSpPr>
        <p:spPr>
          <a:xfrm rot="5400000">
            <a:off x="4114801" y="2171700"/>
            <a:ext cx="6858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2"/>
            <a:endCxn id="8" idx="0"/>
          </p:cNvCxnSpPr>
          <p:nvPr/>
        </p:nvCxnSpPr>
        <p:spPr>
          <a:xfrm rot="5400000">
            <a:off x="4114801" y="2171700"/>
            <a:ext cx="6858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76400" y="2209800"/>
            <a:ext cx="518001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524001" y="2362200"/>
            <a:ext cx="3048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856413" y="2209802"/>
            <a:ext cx="1" cy="3063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33400" y="34290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Project </a:t>
            </a:r>
            <a:r>
              <a:rPr lang="en-US" dirty="0" err="1" smtClean="0"/>
              <a:t>Engg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514600" y="34290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Project </a:t>
            </a:r>
            <a:r>
              <a:rPr lang="en-US" dirty="0" err="1"/>
              <a:t>Engg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95800" y="34290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Project </a:t>
            </a:r>
            <a:r>
              <a:rPr lang="en-US" dirty="0" err="1"/>
              <a:t>Engg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6553200" y="34290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Project </a:t>
            </a:r>
            <a:r>
              <a:rPr lang="en-US" dirty="0" err="1"/>
              <a:t>Engg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1408113" y="3269061"/>
            <a:ext cx="1981200" cy="5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32" idx="0"/>
          </p:cNvCxnSpPr>
          <p:nvPr/>
        </p:nvCxnSpPr>
        <p:spPr>
          <a:xfrm>
            <a:off x="1408113" y="3275806"/>
            <a:ext cx="1587" cy="153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40" idx="0"/>
          </p:cNvCxnSpPr>
          <p:nvPr/>
        </p:nvCxnSpPr>
        <p:spPr>
          <a:xfrm>
            <a:off x="3389313" y="3270648"/>
            <a:ext cx="1587" cy="1583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368926" y="3275806"/>
            <a:ext cx="20605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41" idx="0"/>
          </p:cNvCxnSpPr>
          <p:nvPr/>
        </p:nvCxnSpPr>
        <p:spPr>
          <a:xfrm>
            <a:off x="5368926" y="3275806"/>
            <a:ext cx="3174" cy="153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endCxn id="42" idx="0"/>
          </p:cNvCxnSpPr>
          <p:nvPr/>
        </p:nvCxnSpPr>
        <p:spPr>
          <a:xfrm>
            <a:off x="7427913" y="3275806"/>
            <a:ext cx="1587" cy="153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7" idx="2"/>
          </p:cNvCxnSpPr>
          <p:nvPr/>
        </p:nvCxnSpPr>
        <p:spPr>
          <a:xfrm>
            <a:off x="6743700" y="3124200"/>
            <a:ext cx="0" cy="1516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533400" y="42672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Site </a:t>
            </a:r>
            <a:r>
              <a:rPr lang="en-US" dirty="0" err="1"/>
              <a:t>Engg</a:t>
            </a:r>
            <a:endParaRPr lang="en-US" dirty="0"/>
          </a:p>
        </p:txBody>
      </p:sp>
      <p:sp>
        <p:nvSpPr>
          <p:cNvPr id="78" name="Rectangle 77"/>
          <p:cNvSpPr/>
          <p:nvPr/>
        </p:nvSpPr>
        <p:spPr>
          <a:xfrm>
            <a:off x="2514600" y="42672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Site </a:t>
            </a:r>
            <a:r>
              <a:rPr lang="en-US" dirty="0" err="1"/>
              <a:t>Engg</a:t>
            </a:r>
            <a:endParaRPr lang="en-US" dirty="0"/>
          </a:p>
        </p:txBody>
      </p:sp>
      <p:sp>
        <p:nvSpPr>
          <p:cNvPr id="79" name="Rectangle 78"/>
          <p:cNvSpPr/>
          <p:nvPr/>
        </p:nvSpPr>
        <p:spPr>
          <a:xfrm>
            <a:off x="4495800" y="42672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Site </a:t>
            </a:r>
            <a:r>
              <a:rPr lang="en-US" dirty="0" err="1"/>
              <a:t>Engg</a:t>
            </a:r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6553200" y="42672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Site </a:t>
            </a:r>
            <a:r>
              <a:rPr lang="en-US" dirty="0" err="1"/>
              <a:t>Engg</a:t>
            </a:r>
            <a:endParaRPr lang="en-US" dirty="0"/>
          </a:p>
        </p:txBody>
      </p:sp>
      <p:cxnSp>
        <p:nvCxnSpPr>
          <p:cNvPr id="82" name="Straight Arrow Connector 81"/>
          <p:cNvCxnSpPr>
            <a:stCxn id="32" idx="2"/>
            <a:endCxn id="74" idx="0"/>
          </p:cNvCxnSpPr>
          <p:nvPr/>
        </p:nvCxnSpPr>
        <p:spPr>
          <a:xfrm rot="5400000">
            <a:off x="1219201" y="40767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40" idx="2"/>
            <a:endCxn id="78" idx="0"/>
          </p:cNvCxnSpPr>
          <p:nvPr/>
        </p:nvCxnSpPr>
        <p:spPr>
          <a:xfrm rot="5400000">
            <a:off x="3200401" y="40767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41" idx="2"/>
            <a:endCxn id="79" idx="0"/>
          </p:cNvCxnSpPr>
          <p:nvPr/>
        </p:nvCxnSpPr>
        <p:spPr>
          <a:xfrm rot="5400000">
            <a:off x="5181601" y="40767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42" idx="2"/>
            <a:endCxn id="80" idx="0"/>
          </p:cNvCxnSpPr>
          <p:nvPr/>
        </p:nvCxnSpPr>
        <p:spPr>
          <a:xfrm rot="5400000">
            <a:off x="7239001" y="40767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533400" y="51054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Electricians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2514600" y="51054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Electricians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495800" y="51054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Electricians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553200" y="51054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Electricians</a:t>
            </a:r>
          </a:p>
        </p:txBody>
      </p:sp>
      <p:cxnSp>
        <p:nvCxnSpPr>
          <p:cNvPr id="98" name="Straight Arrow Connector 97"/>
          <p:cNvCxnSpPr>
            <a:stCxn id="74" idx="2"/>
            <a:endCxn id="93" idx="0"/>
          </p:cNvCxnSpPr>
          <p:nvPr/>
        </p:nvCxnSpPr>
        <p:spPr>
          <a:xfrm rot="5400000">
            <a:off x="1219201" y="49149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78" idx="2"/>
            <a:endCxn id="94" idx="0"/>
          </p:cNvCxnSpPr>
          <p:nvPr/>
        </p:nvCxnSpPr>
        <p:spPr>
          <a:xfrm rot="5400000">
            <a:off x="3200401" y="49149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79" idx="2"/>
            <a:endCxn id="95" idx="0"/>
          </p:cNvCxnSpPr>
          <p:nvPr/>
        </p:nvCxnSpPr>
        <p:spPr>
          <a:xfrm rot="5400000">
            <a:off x="5181601" y="49149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80" idx="2"/>
            <a:endCxn id="96" idx="0"/>
          </p:cNvCxnSpPr>
          <p:nvPr/>
        </p:nvCxnSpPr>
        <p:spPr>
          <a:xfrm rot="5400000">
            <a:off x="7239001" y="49149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057400" y="3117455"/>
            <a:ext cx="0" cy="1516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5257800" cy="7921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Position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914400"/>
            <a:ext cx="7924800" cy="5638800"/>
          </a:xfrm>
        </p:spPr>
        <p:txBody>
          <a:bodyPr>
            <a:no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sz="1800" i="1" dirty="0" smtClean="0"/>
              <a:t>We have sufficient manpower backup to do any sort of electrical job of  LT Installations / External Electrical Jobs / Internal Electrification along with necessary connected works of UPS / </a:t>
            </a:r>
            <a:r>
              <a:rPr lang="en-US" sz="1800" i="1" dirty="0" err="1" smtClean="0"/>
              <a:t>Genset</a:t>
            </a:r>
            <a:r>
              <a:rPr lang="en-US" sz="1800" i="1" dirty="0" smtClean="0"/>
              <a:t> / Etc.</a:t>
            </a:r>
            <a:endParaRPr lang="en-US" sz="800" dirty="0" smtClean="0"/>
          </a:p>
          <a:p>
            <a:pPr>
              <a:buFont typeface="Wingdings 2" pitchFamily="18" charset="2"/>
              <a:buNone/>
              <a:defRPr/>
            </a:pPr>
            <a:r>
              <a:rPr lang="en-US" sz="800" b="1" i="1" dirty="0" smtClean="0"/>
              <a:t> 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1800" b="1" dirty="0" smtClean="0"/>
              <a:t>EXECUTION OF WORKS</a:t>
            </a:r>
          </a:p>
          <a:p>
            <a:pPr lvl="1">
              <a:defRPr/>
            </a:pPr>
            <a:r>
              <a:rPr lang="en-US" sz="1800" dirty="0" smtClean="0"/>
              <a:t>Total Electrification (Internal, External, LT)</a:t>
            </a:r>
          </a:p>
          <a:p>
            <a:pPr lvl="1">
              <a:defRPr/>
            </a:pPr>
            <a:r>
              <a:rPr lang="en-US" sz="1800" dirty="0" smtClean="0"/>
              <a:t>Networking (Voice + Data)</a:t>
            </a:r>
          </a:p>
          <a:p>
            <a:pPr lvl="1">
              <a:defRPr/>
            </a:pPr>
            <a:r>
              <a:rPr lang="en-US" sz="1800" dirty="0" smtClean="0"/>
              <a:t>Fire alarm System</a:t>
            </a:r>
          </a:p>
          <a:p>
            <a:pPr lvl="1">
              <a:defRPr/>
            </a:pPr>
            <a:r>
              <a:rPr lang="en-US" sz="1800" dirty="0" smtClean="0"/>
              <a:t>P.A. System</a:t>
            </a:r>
          </a:p>
          <a:p>
            <a:pPr lvl="1">
              <a:defRPr/>
            </a:pPr>
            <a:r>
              <a:rPr lang="en-US" sz="1800" dirty="0" smtClean="0"/>
              <a:t>UPS System</a:t>
            </a:r>
          </a:p>
          <a:p>
            <a:pPr lvl="1">
              <a:defRPr/>
            </a:pPr>
            <a:r>
              <a:rPr lang="en-US" sz="1800" dirty="0" smtClean="0"/>
              <a:t>Electricity Board Works</a:t>
            </a:r>
          </a:p>
          <a:p>
            <a:pPr lvl="1">
              <a:defRPr/>
            </a:pPr>
            <a:r>
              <a:rPr lang="en-US" sz="1800" dirty="0" smtClean="0"/>
              <a:t>Security System 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1400" dirty="0" smtClean="0"/>
              <a:t> </a:t>
            </a:r>
            <a:r>
              <a:rPr lang="en-US" sz="1800" dirty="0" smtClean="0"/>
              <a:t>To provide Electrical installation services to the absolute satisfaction of customers and also to safeguard the Client’s station equipment. 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1800" dirty="0" smtClean="0"/>
              <a:t>To carry out Electrical wiring as per the Designs provided by Electrical Consultants /Architects. </a:t>
            </a:r>
            <a:r>
              <a:rPr lang="en-US" sz="1600" dirty="0" smtClean="0"/>
              <a:t>(Confirm to Indian standards) (International Standards)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1800" dirty="0" smtClean="0"/>
              <a:t>We are committed to achieving zero-defect projects.  Implementation of the 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1800" dirty="0" smtClean="0"/>
              <a:t>projects with continuous review of quality objectives to enhance satisfaction.</a:t>
            </a:r>
          </a:p>
          <a:p>
            <a:pPr marL="292100" indent="-247650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18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7921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Anchal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Electricals Achievements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6515590"/>
              </p:ext>
            </p:extLst>
          </p:nvPr>
        </p:nvGraphicFramePr>
        <p:xfrm>
          <a:off x="609600" y="1395125"/>
          <a:ext cx="7924800" cy="4637048"/>
        </p:xfrm>
        <a:graphic>
          <a:graphicData uri="http://schemas.openxmlformats.org/drawingml/2006/table">
            <a:tbl>
              <a:tblPr/>
              <a:tblGrid>
                <a:gridCol w="75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8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6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8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SQ.FT.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Avendus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capital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8500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Honey Well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Lab Works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US Pizza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Production outlet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Proctor &amp; Gamble-Chennai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Span Outsourcing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 ITC R&amp;D Center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Columbia Asia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8 Road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Symantec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893684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ANSR-SVB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337282"/>
                  </a:ext>
                </a:extLst>
              </a:tr>
              <a:tr h="36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Renesas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858979"/>
                  </a:ext>
                </a:extLst>
              </a:tr>
            </a:tbl>
          </a:graphicData>
        </a:graphic>
      </p:graphicFrame>
      <p:sp>
        <p:nvSpPr>
          <p:cNvPr id="19516" name="Rectangle 10"/>
          <p:cNvSpPr>
            <a:spLocks noChangeArrowheads="1"/>
          </p:cNvSpPr>
          <p:nvPr/>
        </p:nvSpPr>
        <p:spPr bwMode="auto">
          <a:xfrm>
            <a:off x="1524000" y="933162"/>
            <a:ext cx="5867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tabLst>
                <a:tab pos="628650" algn="l"/>
              </a:tabLst>
            </a:pPr>
            <a:r>
              <a:rPr lang="en-US" sz="2400" b="1" dirty="0">
                <a:latin typeface="Calibri" pitchFamily="34" charset="0"/>
                <a:cs typeface="Times New Roman" pitchFamily="18" charset="0"/>
              </a:rPr>
              <a:t>Project Values ranging from 10-25 Lakhs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629400" cy="457200"/>
          </a:xfrm>
        </p:spPr>
        <p:txBody>
          <a:bodyPr/>
          <a:lstStyle/>
          <a:p>
            <a:pPr algn="ctr">
              <a:tabLst>
                <a:tab pos="628650" algn="l"/>
              </a:tabLst>
            </a:pPr>
            <a:r>
              <a:rPr lang="en-US" b="1" dirty="0" smtClean="0">
                <a:solidFill>
                  <a:schemeClr val="tx1"/>
                </a:solidFill>
                <a:cs typeface="Times New Roman" pitchFamily="18" charset="0"/>
              </a:rPr>
              <a:t>Project Values ranging from 25-50 lakhs</a:t>
            </a:r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01126851"/>
              </p:ext>
            </p:extLst>
          </p:nvPr>
        </p:nvGraphicFramePr>
        <p:xfrm>
          <a:off x="609600" y="761997"/>
          <a:ext cx="7924800" cy="5279105"/>
        </p:xfrm>
        <a:graphic>
          <a:graphicData uri="http://schemas.openxmlformats.org/drawingml/2006/table">
            <a:tbl>
              <a:tblPr/>
              <a:tblGrid>
                <a:gridCol w="72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Sqft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Verisign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Fico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General Motors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Wrigleys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F.M Global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Samanwaya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Health Care,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Gadag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HT, Networking, Hospital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Society General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Lithium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Swiss Re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91019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ANSR-ASCENA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NOKIA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719019"/>
                  </a:ext>
                </a:extLst>
              </a:tr>
              <a:tr h="36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NEXAR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45257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9"/>
          <p:cNvSpPr>
            <a:spLocks noGrp="1"/>
          </p:cNvSpPr>
          <p:nvPr>
            <p:ph type="title"/>
          </p:nvPr>
        </p:nvSpPr>
        <p:spPr>
          <a:xfrm>
            <a:off x="1066799" y="408709"/>
            <a:ext cx="7010400" cy="457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Project Values ranging from 50 lakhs -1 Cr.</a:t>
            </a:r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07474408"/>
              </p:ext>
            </p:extLst>
          </p:nvPr>
        </p:nvGraphicFramePr>
        <p:xfrm>
          <a:off x="609600" y="838200"/>
          <a:ext cx="7924799" cy="5181599"/>
        </p:xfrm>
        <a:graphic>
          <a:graphicData uri="http://schemas.openxmlformats.org/drawingml/2006/table">
            <a:tbl>
              <a:tblPr/>
              <a:tblGrid>
                <a:gridCol w="6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4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Sqft.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ARM Embedded Technologies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Bigtech Labs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Lab Works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Baxter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46,000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Fronter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HT, 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Sai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Info Systems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53,000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Flip Kart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Fair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Issac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62,000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Airtel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Indus Tower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1,35,000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Robert Bosch - Coimbatore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/>
          <p:cNvSpPr txBox="1">
            <a:spLocks/>
          </p:cNvSpPr>
          <p:nvPr/>
        </p:nvSpPr>
        <p:spPr bwMode="auto">
          <a:xfrm>
            <a:off x="2743200" y="1143000"/>
            <a:ext cx="3657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eaLnBrk="0" hangingPunct="0">
              <a:defRPr/>
            </a:pPr>
            <a:endParaRPr lang="en-US" sz="2400" b="1" dirty="0">
              <a:latin typeface="Calibri" pitchFamily="34" charset="0"/>
              <a:ea typeface="+mj-ea"/>
              <a:cs typeface="+mj-cs"/>
            </a:endParaRPr>
          </a:p>
          <a:p>
            <a:pPr algn="ctr" eaLnBrk="0" hangingPunct="0">
              <a:defRPr/>
            </a:pPr>
            <a:endParaRPr lang="en-US" sz="2400" dirty="0"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8" name="Content Placeholder 1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76950621"/>
              </p:ext>
            </p:extLst>
          </p:nvPr>
        </p:nvGraphicFramePr>
        <p:xfrm>
          <a:off x="609600" y="838204"/>
          <a:ext cx="7924799" cy="5105397"/>
        </p:xfrm>
        <a:graphic>
          <a:graphicData uri="http://schemas.openxmlformats.org/drawingml/2006/table">
            <a:tbl>
              <a:tblPr/>
              <a:tblGrid>
                <a:gridCol w="6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4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7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Sqft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Groupon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Nuemanitics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IBS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Sasmos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GAR - Hyderabad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ANSR-BCIT 1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Floor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025557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ANSR-BCIT 2nd Floor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215614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VITECH, Hyderabad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898218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Compass, Hyderabad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893222"/>
                  </a:ext>
                </a:extLst>
              </a:tr>
              <a:tr h="43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JPMC-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Fairwinds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5526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9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934200" cy="563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Project Values ranging from 1 Cr to 40 Cr.</a:t>
            </a:r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1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60656099"/>
              </p:ext>
            </p:extLst>
          </p:nvPr>
        </p:nvGraphicFramePr>
        <p:xfrm>
          <a:off x="609600" y="838199"/>
          <a:ext cx="7924799" cy="5181601"/>
        </p:xfrm>
        <a:graphic>
          <a:graphicData uri="http://schemas.openxmlformats.org/drawingml/2006/table">
            <a:tbl>
              <a:tblPr/>
              <a:tblGrid>
                <a:gridCol w="6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6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Sqft.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1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Microchip Technologies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HT, LT, Office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97,000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Netapp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LAB , Data Center, Office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1,70,000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JP Morgan ( 24X7 )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2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ARM Embedded Technologies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1,20,000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0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Cenduit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M/s Seagate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LAB , Data Center, Office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Extreme Networks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Lab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97,000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Atos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LAB , Data Center, Office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5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JP Morgan-PRISM-Mumbai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68,000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5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Coca Cola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1,40,000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350730"/>
              </p:ext>
            </p:extLst>
          </p:nvPr>
        </p:nvGraphicFramePr>
        <p:xfrm>
          <a:off x="609600" y="762001"/>
          <a:ext cx="7924799" cy="5257799"/>
        </p:xfrm>
        <a:graphic>
          <a:graphicData uri="http://schemas.openxmlformats.org/drawingml/2006/table">
            <a:tbl>
              <a:tblPr/>
              <a:tblGrid>
                <a:gridCol w="6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2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3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Sqft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Extreme Networks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Lab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97,000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8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DBS ( 2017-2018 ) - Hyderabad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Legato (2018-2019 )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2,25,000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Synechron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( 2018-2019 )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1,75,000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PWC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JP Morgan Chase ( ETAMIN 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SCB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1,25,000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JP Morgan Chase (ETV)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857334"/>
                  </a:ext>
                </a:extLst>
              </a:tr>
              <a:tr h="350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Samsung ( 2018-2019 )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Lab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56543"/>
                  </a:ext>
                </a:extLst>
              </a:tr>
              <a:tr h="332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JP Morgan-Hyderabad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Lab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210144"/>
                  </a:ext>
                </a:extLst>
              </a:tr>
              <a:tr h="350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 Wabtec Corporation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HT, LT, Office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594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864014"/>
      </p:ext>
    </p:extLst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172740"/>
              </p:ext>
            </p:extLst>
          </p:nvPr>
        </p:nvGraphicFramePr>
        <p:xfrm>
          <a:off x="609600" y="762000"/>
          <a:ext cx="7924800" cy="5257801"/>
        </p:xfrm>
        <a:graphic>
          <a:graphicData uri="http://schemas.openxmlformats.org/drawingml/2006/table">
            <a:tbl>
              <a:tblPr/>
              <a:tblGrid>
                <a:gridCol w="6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9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Sqft.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Danske IT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Alcon Laboratories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1,70,000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Fossil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Ani Technologies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Verizon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Baxter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 &amp; Lab Works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Plansource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Herbalife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1,65,000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857334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Samsung Data Center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56543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Microsoft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210144"/>
                  </a:ext>
                </a:extLst>
              </a:tr>
              <a:tr h="392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Marvel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594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374310"/>
      </p:ext>
    </p:extLst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736384"/>
              </p:ext>
            </p:extLst>
          </p:nvPr>
        </p:nvGraphicFramePr>
        <p:xfrm>
          <a:off x="457200" y="304801"/>
          <a:ext cx="8382000" cy="5467999"/>
        </p:xfrm>
        <a:graphic>
          <a:graphicData uri="http://schemas.openxmlformats.org/drawingml/2006/table">
            <a:tbl>
              <a:tblPr/>
              <a:tblGrid>
                <a:gridCol w="682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5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2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Sqft.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Levis, ITC Gardenia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22197"/>
                  </a:ext>
                </a:extLst>
              </a:tr>
              <a:tr h="430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Rubric,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Cesna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Business Park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310473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Aries Technologies, Prestige techno star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803241"/>
                  </a:ext>
                </a:extLst>
              </a:tr>
              <a:tr h="55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Samsung,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Bagmane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Gold Stone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Manhattan, Brigade Gardenia Brookfield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1,60,000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Alstom, ITC Tech Park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DBS 16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th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Floor,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Hederabad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Sky view Building.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DBS 16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th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Floor,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Hederabad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Sky view Building.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Knorr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Bremse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Technology </a:t>
                      </a:r>
                      <a:r>
                        <a:rPr kumimoji="0" lang="en-I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Centre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Pune, India.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1,50,000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63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875097"/>
      </p:ext>
    </p:extLst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047224"/>
              </p:ext>
            </p:extLst>
          </p:nvPr>
        </p:nvGraphicFramePr>
        <p:xfrm>
          <a:off x="457200" y="304801"/>
          <a:ext cx="8382000" cy="5518884"/>
        </p:xfrm>
        <a:graphic>
          <a:graphicData uri="http://schemas.openxmlformats.org/drawingml/2006/table">
            <a:tbl>
              <a:tblPr/>
              <a:tblGrid>
                <a:gridCol w="682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5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2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Sqft.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LTR-S2, BENGALURU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5,00,000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22197"/>
                  </a:ext>
                </a:extLst>
              </a:tr>
              <a:tr h="430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 &amp; T Innovation Campus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5,00,000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310473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High Radius, Hyderabad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1,00,000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803241"/>
                  </a:ext>
                </a:extLst>
              </a:tr>
              <a:tr h="55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Google, Bengaluru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50,000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63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468219"/>
      </p:ext>
    </p:extLst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373967"/>
              </p:ext>
            </p:extLst>
          </p:nvPr>
        </p:nvGraphicFramePr>
        <p:xfrm>
          <a:off x="609600" y="767879"/>
          <a:ext cx="7924800" cy="5122461"/>
        </p:xfrm>
        <a:graphic>
          <a:graphicData uri="http://schemas.openxmlformats.org/drawingml/2006/table">
            <a:tbl>
              <a:tblPr/>
              <a:tblGrid>
                <a:gridCol w="6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1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48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 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CLIENT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NATURE OF WORK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AREA IN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Sqft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JPMC ETV, Bengaluru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22197"/>
                  </a:ext>
                </a:extLst>
              </a:tr>
              <a:tr h="679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JPMC, Mumbai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HT &amp; 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310473"/>
                  </a:ext>
                </a:extLst>
              </a:tr>
              <a:tr h="592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M/s. JPMC, Hyderabad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Office Interiors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5,00,000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803241"/>
                  </a:ext>
                </a:extLst>
              </a:tr>
              <a:tr h="592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0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19200" y="5392461"/>
            <a:ext cx="7010400" cy="4619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eaLnBrk="0" hangingPunct="0">
              <a:tabLst>
                <a:tab pos="685800" algn="l"/>
              </a:tabLst>
              <a:defRPr/>
            </a:pPr>
            <a:r>
              <a:rPr lang="en-US" sz="2000" b="1" i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We are looking forward </a:t>
            </a:r>
            <a:r>
              <a:rPr lang="en-US" sz="2400" b="1" i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Your support </a:t>
            </a:r>
            <a:r>
              <a:rPr lang="en-US" sz="2000" b="1" i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 get  future projects.</a:t>
            </a:r>
            <a:endParaRPr lang="en-US" sz="2000" b="1" i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Title 9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934200" cy="563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Project Values ranging from 50 Cr to 100 Cr.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49273"/>
      </p:ext>
    </p:extLst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4495800" cy="668338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Anchal Electricals - </a:t>
            </a:r>
            <a:r>
              <a:rPr lang="en-US" sz="2800" b="1" dirty="0" smtClean="0">
                <a:solidFill>
                  <a:schemeClr val="tx1"/>
                </a:solidFill>
              </a:rPr>
              <a:t>EHS PLAN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603" name="TextBox 11"/>
          <p:cNvSpPr txBox="1">
            <a:spLocks noChangeArrowheads="1"/>
          </p:cNvSpPr>
          <p:nvPr/>
        </p:nvSpPr>
        <p:spPr bwMode="auto">
          <a:xfrm>
            <a:off x="838200" y="914400"/>
            <a:ext cx="77724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Accident prevention Organization</a:t>
            </a:r>
          </a:p>
          <a:p>
            <a:pPr lvl="1"/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Trained First Aid Person</a:t>
            </a:r>
          </a:p>
          <a:p>
            <a:pPr lvl="2">
              <a:buFont typeface="Arial" pitchFamily="34" charset="0"/>
              <a:buChar char="•"/>
            </a:pPr>
            <a:r>
              <a:rPr lang="en-US" b="1">
                <a:latin typeface="Calibri" pitchFamily="34" charset="0"/>
              </a:rPr>
              <a:t> </a:t>
            </a:r>
            <a:r>
              <a:rPr lang="en-US">
                <a:latin typeface="Calibri" pitchFamily="34" charset="0"/>
              </a:rPr>
              <a:t>First Aid Kit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Safety Material posted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Emergency phone # Posted</a:t>
            </a:r>
          </a:p>
          <a:p>
            <a:pPr lvl="2"/>
            <a:endParaRPr lang="en-US">
              <a:latin typeface="Calibri" pitchFamily="34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Housekeeping &amp; Sanitation</a:t>
            </a:r>
          </a:p>
          <a:p>
            <a:pPr lvl="1"/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General neatness of working areas</a:t>
            </a:r>
            <a:endParaRPr lang="en-US" b="1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Daily deposal of waste and trash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Passageways and walkways clears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Adequate lighting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Projecting nails removed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Oil and grease removed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Waste containers provided &amp; used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Sanitary facilities adequate and clean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Drinking water tested and approved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Adequate supply of water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Drinking cups, clean dispensers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705600" cy="668338"/>
          </a:xfrm>
        </p:spPr>
        <p:txBody>
          <a:bodyPr/>
          <a:lstStyle/>
          <a:p>
            <a:pPr>
              <a:defRPr/>
            </a:pP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Anchal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Electricals - </a:t>
            </a:r>
            <a:r>
              <a:rPr lang="en-US" sz="2800" b="1" dirty="0" smtClean="0">
                <a:solidFill>
                  <a:schemeClr val="tx1"/>
                </a:solidFill>
              </a:rPr>
              <a:t>EHS PLAN          </a:t>
            </a:r>
            <a:r>
              <a:rPr lang="en-US" sz="900" b="1" dirty="0" smtClean="0">
                <a:solidFill>
                  <a:schemeClr val="tx1"/>
                </a:solidFill>
              </a:rPr>
              <a:t>                  </a:t>
            </a:r>
            <a:r>
              <a:rPr lang="en-US" sz="1100" b="1" dirty="0" smtClean="0">
                <a:solidFill>
                  <a:schemeClr val="tx1"/>
                </a:solidFill>
              </a:rPr>
              <a:t>  Continued…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627" name="TextBox 11"/>
          <p:cNvSpPr txBox="1">
            <a:spLocks noChangeArrowheads="1"/>
          </p:cNvSpPr>
          <p:nvPr/>
        </p:nvSpPr>
        <p:spPr bwMode="auto">
          <a:xfrm>
            <a:off x="838200" y="1343025"/>
            <a:ext cx="7467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Fire Prevention</a:t>
            </a:r>
          </a:p>
          <a:p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Fire extinguishers identified, checked, charged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Hydrants clear access to public thoroughfare open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Good Housekeeping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NO SMOKING posted and enforced where needed</a:t>
            </a:r>
          </a:p>
          <a:p>
            <a:r>
              <a:rPr lang="en-US">
                <a:latin typeface="Calibri" pitchFamily="34" charset="0"/>
              </a:rPr>
              <a:t> </a:t>
            </a:r>
          </a:p>
          <a:p>
            <a:pPr>
              <a:buFont typeface="Wingdings" pitchFamily="2" charset="2"/>
              <a:buChar char="v"/>
            </a:pPr>
            <a:r>
              <a:rPr lang="en-US">
                <a:latin typeface="Calibri" pitchFamily="34" charset="0"/>
              </a:rPr>
              <a:t> </a:t>
            </a:r>
            <a:r>
              <a:rPr lang="en-US" b="1">
                <a:latin typeface="Calibri" pitchFamily="34" charset="0"/>
              </a:rPr>
              <a:t>Personal Protection</a:t>
            </a:r>
          </a:p>
          <a:p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Hard-hats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Noise Level Exposure / Ear protection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Eye protection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Safety lines &amp; belts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Life jackets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Safety shoes / Gum boots Gloves</a:t>
            </a:r>
          </a:p>
          <a:p>
            <a:r>
              <a:rPr lang="en-US">
                <a:latin typeface="Calibri" pitchFamily="34" charset="0"/>
              </a:rPr>
              <a:t> 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705600" cy="668338"/>
          </a:xfrm>
        </p:spPr>
        <p:txBody>
          <a:bodyPr/>
          <a:lstStyle/>
          <a:p>
            <a:pPr>
              <a:defRPr/>
            </a:pP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Anchal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Electricals - </a:t>
            </a:r>
            <a:r>
              <a:rPr lang="en-US" sz="2800" b="1" dirty="0" smtClean="0">
                <a:solidFill>
                  <a:schemeClr val="tx1"/>
                </a:solidFill>
              </a:rPr>
              <a:t>EHS PLAN          </a:t>
            </a:r>
            <a:r>
              <a:rPr lang="en-US" sz="900" b="1" dirty="0" smtClean="0">
                <a:solidFill>
                  <a:schemeClr val="tx1"/>
                </a:solidFill>
              </a:rPr>
              <a:t>                  </a:t>
            </a:r>
            <a:r>
              <a:rPr lang="en-US" sz="1100" b="1" dirty="0" smtClean="0">
                <a:solidFill>
                  <a:schemeClr val="tx1"/>
                </a:solidFill>
              </a:rPr>
              <a:t>  Continued…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7651" name="TextBox 11"/>
          <p:cNvSpPr txBox="1">
            <a:spLocks noChangeArrowheads="1"/>
          </p:cNvSpPr>
          <p:nvPr/>
        </p:nvSpPr>
        <p:spPr bwMode="auto">
          <a:xfrm>
            <a:off x="838200" y="1066800"/>
            <a:ext cx="7467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Electrical installation</a:t>
            </a:r>
          </a:p>
          <a:p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Adequate well insulated wiring 	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Fuses &amp; GFI provided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Fire hazards checked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Electrical dangers posted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Open wires without adaptors not used</a:t>
            </a:r>
          </a:p>
          <a:p>
            <a:r>
              <a:rPr lang="en-US">
                <a:latin typeface="Calibri" pitchFamily="34" charset="0"/>
              </a:rPr>
              <a:t>  </a:t>
            </a:r>
          </a:p>
          <a:p>
            <a:pPr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Hand &amp; Power Tools</a:t>
            </a:r>
          </a:p>
          <a:p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Tools and cords in good condition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Proper grounding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All mechanical safeguards in use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Tools neatly stored when not in use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Right tool being used for the job at hand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Wiring properly installed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Enough men used to handle material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705600" cy="668338"/>
          </a:xfrm>
        </p:spPr>
        <p:txBody>
          <a:bodyPr/>
          <a:lstStyle/>
          <a:p>
            <a:pPr>
              <a:defRPr/>
            </a:pP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Anchal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Electricals - </a:t>
            </a:r>
            <a:r>
              <a:rPr lang="en-US" sz="2800" b="1" dirty="0" smtClean="0">
                <a:solidFill>
                  <a:schemeClr val="tx1"/>
                </a:solidFill>
              </a:rPr>
              <a:t>EHS PLAN          </a:t>
            </a:r>
            <a:r>
              <a:rPr lang="en-US" sz="900" b="1" dirty="0" smtClean="0">
                <a:solidFill>
                  <a:schemeClr val="tx1"/>
                </a:solidFill>
              </a:rPr>
              <a:t>                  </a:t>
            </a:r>
            <a:r>
              <a:rPr lang="en-US" sz="1100" b="1" dirty="0" smtClean="0">
                <a:solidFill>
                  <a:schemeClr val="tx1"/>
                </a:solidFill>
              </a:rPr>
              <a:t>  Continued…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8675" name="TextBox 11"/>
          <p:cNvSpPr txBox="1">
            <a:spLocks noChangeArrowheads="1"/>
          </p:cNvSpPr>
          <p:nvPr/>
        </p:nvSpPr>
        <p:spPr bwMode="auto">
          <a:xfrm>
            <a:off x="838200" y="762000"/>
            <a:ext cx="74676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Ladders</a:t>
            </a:r>
          </a:p>
          <a:p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Stock ladders in good condition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Stock ladders not spliced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Properly secured top and bottom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Side rails on fixed ladders extend above top landing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Built-up ladders constructed of sound materials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Rungs not over 12 inches on center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Step ladders fully open when in use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Metal ladders not used around electrical hazards</a:t>
            </a:r>
          </a:p>
          <a:p>
            <a:r>
              <a:rPr lang="en-US">
                <a:latin typeface="Calibri" pitchFamily="34" charset="0"/>
              </a:rPr>
              <a:t> </a:t>
            </a:r>
          </a:p>
          <a:p>
            <a:pPr>
              <a:buFont typeface="Wingdings" pitchFamily="2" charset="2"/>
              <a:buChar char="v"/>
            </a:pPr>
            <a:r>
              <a:rPr lang="en-US" b="1">
                <a:latin typeface="Calibri" pitchFamily="34" charset="0"/>
              </a:rPr>
              <a:t> Scaffolding</a:t>
            </a:r>
          </a:p>
          <a:p>
            <a:endParaRPr lang="en-US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All structural members adequate for use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All  connections adequate , Safe tie-in to structure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Ladders and working areas free of debris, snow, ice &amp; grease. 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Proper footings provided,  Passerby protected from falling objects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Supports plumb, adequate cross bracing provided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Guard rails and toe boards in place, 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Scaffold machines in working order</a:t>
            </a:r>
          </a:p>
          <a:p>
            <a:pPr lvl="2">
              <a:buFont typeface="Arial" pitchFamily="34" charset="0"/>
              <a:buChar char="•"/>
            </a:pPr>
            <a:r>
              <a:rPr lang="en-US">
                <a:latin typeface="Calibri" pitchFamily="34" charset="0"/>
              </a:rPr>
              <a:t> Ropes and cables in good condition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705600" cy="668338"/>
          </a:xfrm>
        </p:spPr>
        <p:txBody>
          <a:bodyPr/>
          <a:lstStyle/>
          <a:p>
            <a:pPr>
              <a:defRPr/>
            </a:pP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Anchal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Electricals - </a:t>
            </a:r>
            <a:r>
              <a:rPr lang="en-US" sz="2800" b="1" dirty="0" smtClean="0">
                <a:solidFill>
                  <a:schemeClr val="tx1"/>
                </a:solidFill>
              </a:rPr>
              <a:t>EHS PLAN          </a:t>
            </a:r>
            <a:r>
              <a:rPr lang="en-US" sz="900" b="1" dirty="0" smtClean="0">
                <a:solidFill>
                  <a:schemeClr val="tx1"/>
                </a:solidFill>
              </a:rPr>
              <a:t>                  </a:t>
            </a:r>
            <a:r>
              <a:rPr lang="en-US" sz="1100" b="1" dirty="0" smtClean="0">
                <a:solidFill>
                  <a:schemeClr val="tx1"/>
                </a:solidFill>
              </a:rPr>
              <a:t>  Continued…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873125"/>
            <a:ext cx="7467600" cy="5908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b="1" dirty="0">
                <a:latin typeface="Calibri" pitchFamily="34" charset="0"/>
                <a:cs typeface="+mn-cs"/>
              </a:rPr>
              <a:t> Hoists, Cranes &amp; Derricks</a:t>
            </a:r>
          </a:p>
          <a:p>
            <a:pPr marL="1257300" lvl="2" indent="-342900">
              <a:buFontTx/>
              <a:buAutoNum type="romanLcPeriod"/>
              <a:defRPr/>
            </a:pPr>
            <a:endParaRPr lang="en-US" dirty="0">
              <a:latin typeface="Calibri" pitchFamily="34" charset="0"/>
              <a:cs typeface="+mn-cs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Inspect cables and sheaves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Check slings and chains, hooks and eyes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Equipment firmly supported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Outriggers used if needed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Power lines inactivated, removed, or at safe distance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Proper loading for capacity at lifting radius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All equipment properly lubricated and maintained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Signalmen where needed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Hoisting plan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latin typeface="Calibri" pitchFamily="34" charset="0"/>
              <a:cs typeface="+mn-cs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b="1" dirty="0">
                <a:latin typeface="Calibri" pitchFamily="34" charset="0"/>
                <a:cs typeface="+mn-cs"/>
              </a:rPr>
              <a:t> Handling &amp; Storage of Materials</a:t>
            </a:r>
          </a:p>
          <a:p>
            <a:pPr>
              <a:defRPr/>
            </a:pPr>
            <a:endParaRPr lang="en-US" dirty="0">
              <a:latin typeface="Calibri" pitchFamily="34" charset="0"/>
              <a:cs typeface="+mn-cs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Neat storage area, clear passageway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Stacks on firm footings, not too high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Men picking up loads, correctly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Materials protected from heat and moisture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Protection against falling into hoppers and bins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latin typeface="Calibri" pitchFamily="34" charset="0"/>
                <a:cs typeface="+mn-cs"/>
              </a:rPr>
              <a:t> Dust protection observed</a:t>
            </a:r>
          </a:p>
          <a:p>
            <a:pPr lvl="2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696200" cy="792163"/>
          </a:xfrm>
        </p:spPr>
        <p:txBody>
          <a:bodyPr/>
          <a:lstStyle/>
          <a:p>
            <a:pPr algn="ctr"/>
            <a:r>
              <a:rPr lang="en-US" sz="3600" b="1" smtClean="0">
                <a:solidFill>
                  <a:schemeClr val="tx1"/>
                </a:solidFill>
              </a:rPr>
              <a:t>Documented Safety System </a:t>
            </a:r>
            <a:br>
              <a:rPr lang="en-US" sz="3600" b="1" smtClean="0">
                <a:solidFill>
                  <a:schemeClr val="tx1"/>
                </a:solidFill>
              </a:rPr>
            </a:br>
            <a:r>
              <a:rPr lang="en-US" sz="3600" b="1" smtClean="0">
                <a:solidFill>
                  <a:schemeClr val="tx1"/>
                </a:solidFill>
              </a:rPr>
              <a:t>– Includes </a:t>
            </a:r>
            <a:endParaRPr lang="en-US" sz="3600" smtClean="0">
              <a:solidFill>
                <a:schemeClr val="tx1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1676400" y="1981200"/>
            <a:ext cx="5791200" cy="3733800"/>
          </a:xfrm>
        </p:spPr>
        <p:txBody>
          <a:bodyPr/>
          <a:lstStyle/>
          <a:p>
            <a:pPr lvl="1"/>
            <a:r>
              <a:rPr lang="en-US" sz="2000" smtClean="0"/>
              <a:t>Notices, Fees, Byelaws, Regulations</a:t>
            </a:r>
          </a:p>
          <a:p>
            <a:pPr lvl="1"/>
            <a:r>
              <a:rPr lang="en-US" sz="2000" smtClean="0"/>
              <a:t>Licenses and permits</a:t>
            </a:r>
          </a:p>
          <a:p>
            <a:pPr lvl="1"/>
            <a:r>
              <a:rPr lang="en-US" sz="2000" smtClean="0"/>
              <a:t>Insurance Policies</a:t>
            </a:r>
          </a:p>
          <a:p>
            <a:pPr lvl="1"/>
            <a:r>
              <a:rPr lang="en-US" sz="2000" smtClean="0"/>
              <a:t>Contractors site organization and resources</a:t>
            </a:r>
          </a:p>
          <a:p>
            <a:pPr lvl="1"/>
            <a:r>
              <a:rPr lang="en-US" sz="2000" smtClean="0"/>
              <a:t>Contractor store, site offices and other facilities</a:t>
            </a:r>
          </a:p>
          <a:p>
            <a:pPr lvl="1"/>
            <a:r>
              <a:rPr lang="en-US" sz="2000" smtClean="0"/>
              <a:t>Security personnel </a:t>
            </a:r>
          </a:p>
          <a:p>
            <a:pPr lvl="1"/>
            <a:r>
              <a:rPr lang="en-US" sz="2000" smtClean="0"/>
              <a:t>Telephone connection</a:t>
            </a:r>
          </a:p>
          <a:p>
            <a:pPr lvl="1"/>
            <a:r>
              <a:rPr lang="en-US" sz="2000" smtClean="0"/>
              <a:t>Protection of environment</a:t>
            </a:r>
          </a:p>
          <a:p>
            <a:pPr lvl="1"/>
            <a:r>
              <a:rPr lang="en-US" sz="2000" smtClean="0"/>
              <a:t>Safety Codes</a:t>
            </a:r>
          </a:p>
          <a:p>
            <a:pPr lvl="1"/>
            <a:r>
              <a:rPr lang="en-US" sz="2000" smtClean="0"/>
              <a:t>Against Child Labor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5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22263"/>
            <a:ext cx="4724400" cy="592137"/>
          </a:xfrm>
        </p:spPr>
        <p:txBody>
          <a:bodyPr/>
          <a:lstStyle/>
          <a:p>
            <a:pPr algn="ctr">
              <a:defRPr/>
            </a:pP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milestones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23271744"/>
              </p:ext>
            </p:extLst>
          </p:nvPr>
        </p:nvGraphicFramePr>
        <p:xfrm>
          <a:off x="304800" y="1295400"/>
          <a:ext cx="8458199" cy="5203814"/>
        </p:xfrm>
        <a:graphic>
          <a:graphicData uri="http://schemas.openxmlformats.org/drawingml/2006/table">
            <a:tbl>
              <a:tblPr/>
              <a:tblGrid>
                <a:gridCol w="1117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6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0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3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SL.NO.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PMC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CONTACT PERSON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CONTACT NUMBER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M/s. Vestian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Sanjay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9632075444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M/s. Suresh Associates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Suresh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99452 31360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M/s. Space Matrix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Abhik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7829066200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M/s. Cushman &amp; Wakefield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Sagar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9900079707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 CBRE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Deepak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7899374422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M/s. Raj Consultants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Anand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9945188228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19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 DSP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Mr. Nandan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9379794512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93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M/s JLL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Mr. </a:t>
                      </a:r>
                      <a:r>
                        <a:rPr kumimoji="0" lang="en-US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Mallikarjun</a:t>
                      </a:r>
                      <a:endParaRPr kumimoji="0" lang="en-US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+mn-ea"/>
                          <a:cs typeface="Times New Roman" pitchFamily="18" charset="0"/>
                        </a:rPr>
                        <a:t>9620902096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1799" name="Rectangle 8"/>
          <p:cNvSpPr>
            <a:spLocks noChangeArrowheads="1"/>
          </p:cNvSpPr>
          <p:nvPr/>
        </p:nvSpPr>
        <p:spPr bwMode="auto">
          <a:xfrm>
            <a:off x="1752600" y="8382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b="1">
                <a:latin typeface="Calibri" pitchFamily="34" charset="0"/>
                <a:cs typeface="Times New Roman" pitchFamily="18" charset="0"/>
              </a:rPr>
              <a:t>List Of PMC under whom we worked With: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4800600" cy="668338"/>
          </a:xfrm>
        </p:spPr>
        <p:txBody>
          <a:bodyPr/>
          <a:lstStyle/>
          <a:p>
            <a:pPr algn="ctr"/>
            <a:r>
              <a:rPr lang="en-US" sz="3200" b="1" smtClean="0">
                <a:solidFill>
                  <a:schemeClr val="tx1"/>
                </a:solidFill>
              </a:rPr>
              <a:t>WORKING METHODOLOGY</a:t>
            </a:r>
            <a:endParaRPr lang="en-US" sz="3200" smtClean="0">
              <a:solidFill>
                <a:schemeClr val="tx1"/>
              </a:solidFill>
            </a:endParaRPr>
          </a:p>
        </p:txBody>
      </p:sp>
      <p:sp>
        <p:nvSpPr>
          <p:cNvPr id="32771" name="Line 8"/>
          <p:cNvSpPr>
            <a:spLocks noChangeShapeType="1"/>
          </p:cNvSpPr>
          <p:nvPr/>
        </p:nvSpPr>
        <p:spPr bwMode="auto">
          <a:xfrm flipV="1">
            <a:off x="1905000" y="2286000"/>
            <a:ext cx="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772" name="Rectangle 29"/>
          <p:cNvSpPr>
            <a:spLocks noChangeArrowheads="1"/>
          </p:cNvSpPr>
          <p:nvPr/>
        </p:nvSpPr>
        <p:spPr bwMode="auto">
          <a:xfrm>
            <a:off x="6172200" y="6477000"/>
            <a:ext cx="17145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VERIFICATION</a:t>
            </a:r>
            <a:endParaRPr lang="en-US"/>
          </a:p>
        </p:txBody>
      </p:sp>
      <p:sp>
        <p:nvSpPr>
          <p:cNvPr id="32773" name="Line 30"/>
          <p:cNvSpPr>
            <a:spLocks noChangeShapeType="1"/>
          </p:cNvSpPr>
          <p:nvPr/>
        </p:nvSpPr>
        <p:spPr bwMode="auto">
          <a:xfrm>
            <a:off x="7162800" y="624840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74" name="Rectangle 32"/>
          <p:cNvSpPr>
            <a:spLocks noChangeArrowheads="1"/>
          </p:cNvSpPr>
          <p:nvPr/>
        </p:nvSpPr>
        <p:spPr bwMode="auto">
          <a:xfrm>
            <a:off x="4648200" y="6477000"/>
            <a:ext cx="9144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NOT OK</a:t>
            </a:r>
            <a:endParaRPr lang="en-US"/>
          </a:p>
        </p:txBody>
      </p:sp>
      <p:sp>
        <p:nvSpPr>
          <p:cNvPr id="32775" name="Line 33"/>
          <p:cNvSpPr>
            <a:spLocks noChangeShapeType="1"/>
          </p:cNvSpPr>
          <p:nvPr/>
        </p:nvSpPr>
        <p:spPr bwMode="auto">
          <a:xfrm flipH="1">
            <a:off x="5562600" y="6629400"/>
            <a:ext cx="571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76" name="Rectangle 37"/>
          <p:cNvSpPr>
            <a:spLocks noChangeArrowheads="1"/>
          </p:cNvSpPr>
          <p:nvPr/>
        </p:nvSpPr>
        <p:spPr bwMode="auto">
          <a:xfrm>
            <a:off x="3797300" y="1295400"/>
            <a:ext cx="18288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CUSTOMER ENQUIRY</a:t>
            </a:r>
            <a:endParaRPr lang="en-US"/>
          </a:p>
        </p:txBody>
      </p:sp>
      <p:sp>
        <p:nvSpPr>
          <p:cNvPr id="32777" name="Rectangle 38"/>
          <p:cNvSpPr>
            <a:spLocks noChangeArrowheads="1"/>
          </p:cNvSpPr>
          <p:nvPr/>
        </p:nvSpPr>
        <p:spPr bwMode="auto">
          <a:xfrm>
            <a:off x="3771900" y="1931988"/>
            <a:ext cx="1828800" cy="3349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VERIFICATION</a:t>
            </a:r>
            <a:endParaRPr lang="en-US" dirty="0"/>
          </a:p>
        </p:txBody>
      </p:sp>
      <p:sp>
        <p:nvSpPr>
          <p:cNvPr id="32778" name="Rectangle 39"/>
          <p:cNvSpPr>
            <a:spLocks noChangeArrowheads="1"/>
          </p:cNvSpPr>
          <p:nvPr/>
        </p:nvSpPr>
        <p:spPr bwMode="auto">
          <a:xfrm>
            <a:off x="1828800" y="1931988"/>
            <a:ext cx="1714500" cy="3349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CLARIFICATIONS</a:t>
            </a:r>
            <a:endParaRPr lang="en-US" dirty="0"/>
          </a:p>
        </p:txBody>
      </p:sp>
      <p:sp>
        <p:nvSpPr>
          <p:cNvPr id="32779" name="Line 40"/>
          <p:cNvSpPr>
            <a:spLocks noChangeShapeType="1"/>
          </p:cNvSpPr>
          <p:nvPr/>
        </p:nvSpPr>
        <p:spPr bwMode="auto">
          <a:xfrm flipH="1">
            <a:off x="3543300" y="2152650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80" name="Line 41"/>
          <p:cNvSpPr>
            <a:spLocks noChangeShapeType="1"/>
          </p:cNvSpPr>
          <p:nvPr/>
        </p:nvSpPr>
        <p:spPr bwMode="auto">
          <a:xfrm flipV="1">
            <a:off x="2628900" y="1401763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781" name="Line 42"/>
          <p:cNvSpPr>
            <a:spLocks noChangeShapeType="1"/>
          </p:cNvSpPr>
          <p:nvPr/>
        </p:nvSpPr>
        <p:spPr bwMode="auto">
          <a:xfrm>
            <a:off x="2628900" y="1401763"/>
            <a:ext cx="1143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82" name="Rectangle 43"/>
          <p:cNvSpPr>
            <a:spLocks noChangeArrowheads="1"/>
          </p:cNvSpPr>
          <p:nvPr/>
        </p:nvSpPr>
        <p:spPr bwMode="auto">
          <a:xfrm>
            <a:off x="4229100" y="2381250"/>
            <a:ext cx="800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OK</a:t>
            </a:r>
            <a:endParaRPr lang="en-US" dirty="0"/>
          </a:p>
        </p:txBody>
      </p:sp>
      <p:sp>
        <p:nvSpPr>
          <p:cNvPr id="32783" name="Line 44"/>
          <p:cNvSpPr>
            <a:spLocks noChangeShapeType="1"/>
          </p:cNvSpPr>
          <p:nvPr/>
        </p:nvSpPr>
        <p:spPr bwMode="auto">
          <a:xfrm>
            <a:off x="1918010" y="2464420"/>
            <a:ext cx="2311090" cy="311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84" name="Line 45"/>
          <p:cNvSpPr>
            <a:spLocks noChangeShapeType="1"/>
          </p:cNvSpPr>
          <p:nvPr/>
        </p:nvSpPr>
        <p:spPr bwMode="auto">
          <a:xfrm>
            <a:off x="4572000" y="1662113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85" name="Line 46"/>
          <p:cNvSpPr>
            <a:spLocks noChangeShapeType="1"/>
          </p:cNvSpPr>
          <p:nvPr/>
        </p:nvSpPr>
        <p:spPr bwMode="auto">
          <a:xfrm>
            <a:off x="4572000" y="2266950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86" name="Line 47"/>
          <p:cNvSpPr>
            <a:spLocks noChangeShapeType="1"/>
          </p:cNvSpPr>
          <p:nvPr/>
        </p:nvSpPr>
        <p:spPr bwMode="auto">
          <a:xfrm flipH="1">
            <a:off x="2362200" y="2609850"/>
            <a:ext cx="2209800" cy="438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87" name="Rectangle 48"/>
          <p:cNvSpPr>
            <a:spLocks noChangeArrowheads="1"/>
          </p:cNvSpPr>
          <p:nvPr/>
        </p:nvSpPr>
        <p:spPr bwMode="auto">
          <a:xfrm>
            <a:off x="533400" y="2895600"/>
            <a:ext cx="18288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CUSTOMER ORDERS</a:t>
            </a:r>
            <a:endParaRPr lang="en-US"/>
          </a:p>
        </p:txBody>
      </p:sp>
      <p:sp>
        <p:nvSpPr>
          <p:cNvPr id="32788" name="Rectangle 49"/>
          <p:cNvSpPr>
            <a:spLocks noChangeArrowheads="1"/>
          </p:cNvSpPr>
          <p:nvPr/>
        </p:nvSpPr>
        <p:spPr bwMode="auto">
          <a:xfrm>
            <a:off x="571500" y="3581400"/>
            <a:ext cx="224790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PROCESS PLANNING IF REQUIRED</a:t>
            </a:r>
            <a:endParaRPr lang="en-US"/>
          </a:p>
        </p:txBody>
      </p:sp>
      <p:sp>
        <p:nvSpPr>
          <p:cNvPr id="32789" name="Rectangle 50"/>
          <p:cNvSpPr>
            <a:spLocks noChangeArrowheads="1"/>
          </p:cNvSpPr>
          <p:nvPr/>
        </p:nvSpPr>
        <p:spPr bwMode="auto">
          <a:xfrm>
            <a:off x="609600" y="4114800"/>
            <a:ext cx="26289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CHECK FOR MATERIAL STOCK</a:t>
            </a:r>
            <a:endParaRPr lang="en-US"/>
          </a:p>
        </p:txBody>
      </p:sp>
      <p:sp>
        <p:nvSpPr>
          <p:cNvPr id="32790" name="Line 51"/>
          <p:cNvSpPr>
            <a:spLocks noChangeShapeType="1"/>
          </p:cNvSpPr>
          <p:nvPr/>
        </p:nvSpPr>
        <p:spPr bwMode="auto">
          <a:xfrm>
            <a:off x="1752600" y="3962400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91" name="Rectangle 52"/>
          <p:cNvSpPr>
            <a:spLocks noChangeArrowheads="1"/>
          </p:cNvSpPr>
          <p:nvPr/>
        </p:nvSpPr>
        <p:spPr bwMode="auto">
          <a:xfrm>
            <a:off x="609600" y="4724400"/>
            <a:ext cx="304800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PROCURE MATERIALS IF STOCK NOT AVAILABLE</a:t>
            </a:r>
            <a:endParaRPr lang="en-US"/>
          </a:p>
        </p:txBody>
      </p:sp>
      <p:sp>
        <p:nvSpPr>
          <p:cNvPr id="32792" name="Line 53"/>
          <p:cNvSpPr>
            <a:spLocks noChangeShapeType="1"/>
          </p:cNvSpPr>
          <p:nvPr/>
        </p:nvSpPr>
        <p:spPr bwMode="auto">
          <a:xfrm>
            <a:off x="1917700" y="4462463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93" name="Line 54"/>
          <p:cNvSpPr>
            <a:spLocks noChangeShapeType="1"/>
          </p:cNvSpPr>
          <p:nvPr/>
        </p:nvSpPr>
        <p:spPr bwMode="auto">
          <a:xfrm>
            <a:off x="1219200" y="3200400"/>
            <a:ext cx="0" cy="393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94" name="Rectangle 63"/>
          <p:cNvSpPr>
            <a:spLocks noChangeArrowheads="1"/>
          </p:cNvSpPr>
          <p:nvPr/>
        </p:nvSpPr>
        <p:spPr bwMode="auto">
          <a:xfrm>
            <a:off x="6362700" y="3962400"/>
            <a:ext cx="2349500" cy="4667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PROJECT IMPLEMENTATION AS PER PLAN</a:t>
            </a:r>
            <a:endParaRPr lang="en-US"/>
          </a:p>
        </p:txBody>
      </p:sp>
      <p:sp>
        <p:nvSpPr>
          <p:cNvPr id="32795" name="Rectangle 55"/>
          <p:cNvSpPr>
            <a:spLocks noChangeArrowheads="1"/>
          </p:cNvSpPr>
          <p:nvPr/>
        </p:nvSpPr>
        <p:spPr bwMode="auto">
          <a:xfrm>
            <a:off x="2895600" y="5181600"/>
            <a:ext cx="16002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VERIFICATION</a:t>
            </a:r>
            <a:endParaRPr lang="en-US"/>
          </a:p>
        </p:txBody>
      </p:sp>
      <p:sp>
        <p:nvSpPr>
          <p:cNvPr id="32796" name="Line 56"/>
          <p:cNvSpPr>
            <a:spLocks noChangeShapeType="1"/>
          </p:cNvSpPr>
          <p:nvPr/>
        </p:nvSpPr>
        <p:spPr bwMode="auto">
          <a:xfrm>
            <a:off x="3581400" y="495300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797" name="Rectangle 57"/>
          <p:cNvSpPr>
            <a:spLocks noChangeArrowheads="1"/>
          </p:cNvSpPr>
          <p:nvPr/>
        </p:nvSpPr>
        <p:spPr bwMode="auto">
          <a:xfrm>
            <a:off x="4152900" y="4686300"/>
            <a:ext cx="800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OK</a:t>
            </a:r>
            <a:endParaRPr lang="en-US"/>
          </a:p>
        </p:txBody>
      </p:sp>
      <p:sp>
        <p:nvSpPr>
          <p:cNvPr id="32798" name="Rectangle 58"/>
          <p:cNvSpPr>
            <a:spLocks noChangeArrowheads="1"/>
          </p:cNvSpPr>
          <p:nvPr/>
        </p:nvSpPr>
        <p:spPr bwMode="auto">
          <a:xfrm>
            <a:off x="1409700" y="5295900"/>
            <a:ext cx="800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NOT OK</a:t>
            </a:r>
            <a:endParaRPr lang="en-US"/>
          </a:p>
        </p:txBody>
      </p:sp>
      <p:sp>
        <p:nvSpPr>
          <p:cNvPr id="32799" name="Rectangle 59"/>
          <p:cNvSpPr>
            <a:spLocks noChangeArrowheads="1"/>
          </p:cNvSpPr>
          <p:nvPr/>
        </p:nvSpPr>
        <p:spPr bwMode="auto">
          <a:xfrm>
            <a:off x="647700" y="5867400"/>
            <a:ext cx="14859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NON-CONFORMANCE DISPOSAL</a:t>
            </a:r>
            <a:endParaRPr lang="en-US"/>
          </a:p>
        </p:txBody>
      </p:sp>
      <p:sp>
        <p:nvSpPr>
          <p:cNvPr id="32800" name="Line 60"/>
          <p:cNvSpPr>
            <a:spLocks noChangeShapeType="1"/>
          </p:cNvSpPr>
          <p:nvPr/>
        </p:nvSpPr>
        <p:spPr bwMode="auto">
          <a:xfrm flipH="1">
            <a:off x="2209800" y="541020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801" name="Line 61"/>
          <p:cNvSpPr>
            <a:spLocks noChangeShapeType="1"/>
          </p:cNvSpPr>
          <p:nvPr/>
        </p:nvSpPr>
        <p:spPr bwMode="auto">
          <a:xfrm>
            <a:off x="1524000" y="5524500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802" name="Line 62"/>
          <p:cNvSpPr>
            <a:spLocks noChangeShapeType="1"/>
          </p:cNvSpPr>
          <p:nvPr/>
        </p:nvSpPr>
        <p:spPr bwMode="auto">
          <a:xfrm flipV="1">
            <a:off x="4114800" y="4953000"/>
            <a:ext cx="152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803" name="Line 64"/>
          <p:cNvSpPr>
            <a:spLocks noChangeShapeType="1"/>
          </p:cNvSpPr>
          <p:nvPr/>
        </p:nvSpPr>
        <p:spPr bwMode="auto">
          <a:xfrm flipV="1">
            <a:off x="4876800" y="4191000"/>
            <a:ext cx="15240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804" name="Rectangle 65"/>
          <p:cNvSpPr>
            <a:spLocks noChangeArrowheads="1"/>
          </p:cNvSpPr>
          <p:nvPr/>
        </p:nvSpPr>
        <p:spPr bwMode="auto">
          <a:xfrm>
            <a:off x="6362700" y="4778375"/>
            <a:ext cx="17145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VERIFICATION</a:t>
            </a:r>
            <a:endParaRPr lang="en-US"/>
          </a:p>
        </p:txBody>
      </p:sp>
      <p:sp>
        <p:nvSpPr>
          <p:cNvPr id="32805" name="Line 66"/>
          <p:cNvSpPr>
            <a:spLocks noChangeShapeType="1"/>
          </p:cNvSpPr>
          <p:nvPr/>
        </p:nvSpPr>
        <p:spPr bwMode="auto">
          <a:xfrm>
            <a:off x="7048500" y="454977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806" name="Rectangle 67"/>
          <p:cNvSpPr>
            <a:spLocks noChangeArrowheads="1"/>
          </p:cNvSpPr>
          <p:nvPr/>
        </p:nvSpPr>
        <p:spPr bwMode="auto">
          <a:xfrm>
            <a:off x="5105400" y="5257800"/>
            <a:ext cx="9144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NOT OK</a:t>
            </a:r>
            <a:endParaRPr lang="en-US"/>
          </a:p>
        </p:txBody>
      </p:sp>
      <p:sp>
        <p:nvSpPr>
          <p:cNvPr id="32807" name="Line 68"/>
          <p:cNvSpPr>
            <a:spLocks noChangeShapeType="1"/>
          </p:cNvSpPr>
          <p:nvPr/>
        </p:nvSpPr>
        <p:spPr bwMode="auto">
          <a:xfrm flipH="1">
            <a:off x="5943600" y="4892675"/>
            <a:ext cx="419100" cy="365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2808" name="Rectangle 69"/>
          <p:cNvSpPr>
            <a:spLocks noChangeArrowheads="1"/>
          </p:cNvSpPr>
          <p:nvPr/>
        </p:nvSpPr>
        <p:spPr bwMode="auto">
          <a:xfrm>
            <a:off x="7061200" y="5486400"/>
            <a:ext cx="685800" cy="238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OK</a:t>
            </a:r>
            <a:endParaRPr lang="en-US"/>
          </a:p>
        </p:txBody>
      </p:sp>
      <p:sp>
        <p:nvSpPr>
          <p:cNvPr id="32809" name="Rectangle 70"/>
          <p:cNvSpPr>
            <a:spLocks noChangeArrowheads="1"/>
          </p:cNvSpPr>
          <p:nvPr/>
        </p:nvSpPr>
        <p:spPr bwMode="auto">
          <a:xfrm>
            <a:off x="5461000" y="5943600"/>
            <a:ext cx="3378200" cy="3317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HANDOVER THE PROJECT TO CUSTOMER</a:t>
            </a:r>
            <a:endParaRPr lang="en-US"/>
          </a:p>
        </p:txBody>
      </p:sp>
      <p:sp>
        <p:nvSpPr>
          <p:cNvPr id="32810" name="Line 71"/>
          <p:cNvSpPr>
            <a:spLocks noChangeShapeType="1"/>
          </p:cNvSpPr>
          <p:nvPr/>
        </p:nvSpPr>
        <p:spPr bwMode="auto">
          <a:xfrm>
            <a:off x="7366000" y="5753100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7010400" cy="592138"/>
          </a:xfrm>
        </p:spPr>
        <p:txBody>
          <a:bodyPr/>
          <a:lstStyle/>
          <a:p>
            <a:pPr algn="ctr"/>
            <a:r>
              <a:rPr lang="en-US" sz="3200" b="1" smtClean="0">
                <a:solidFill>
                  <a:schemeClr val="tx1"/>
                </a:solidFill>
              </a:rPr>
              <a:t>PLANT &amp; MACHINERY</a:t>
            </a:r>
            <a:endParaRPr lang="en-US" sz="3200" smtClean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762000" y="1752600"/>
            <a:ext cx="6553200" cy="3124200"/>
          </a:xfrm>
        </p:spPr>
        <p:txBody>
          <a:bodyPr/>
          <a:lstStyle/>
          <a:p>
            <a:pPr lvl="1">
              <a:defRPr/>
            </a:pPr>
            <a:r>
              <a:rPr lang="en-US" sz="2000" b="1" cap="all" dirty="0" smtClean="0"/>
              <a:t>Megger				-	8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Tong tester			-	10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Multi meter			-	30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Phase sequence meter		-	20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Welding Set			-	8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Grinding Set			-	15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Drilling machine			-    	80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Earth resistivity meter          	 -	15 Nos.</a:t>
            </a:r>
            <a:endParaRPr lang="en-US" sz="2000" b="1" dirty="0" smtClean="0"/>
          </a:p>
          <a:p>
            <a:pPr lvl="1">
              <a:defRPr/>
            </a:pPr>
            <a:r>
              <a:rPr lang="en-US" sz="2000" b="1" cap="all" dirty="0" smtClean="0"/>
              <a:t>Hydraulic crimping tool	       	-	10 No.</a:t>
            </a:r>
            <a:endParaRPr lang="en-US" sz="2000" b="1" dirty="0" smtClean="0"/>
          </a:p>
          <a:p>
            <a:pPr>
              <a:defRPr/>
            </a:pPr>
            <a:endParaRPr lang="en-US" sz="2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smtClean="0">
                <a:solidFill>
                  <a:schemeClr val="tx1"/>
                </a:solidFill>
              </a:rPr>
              <a:t>Current Strength of Our Organization</a:t>
            </a:r>
            <a:r>
              <a:rPr lang="en-US" sz="3200" b="1" i="1" smtClean="0">
                <a:solidFill>
                  <a:schemeClr val="tx1"/>
                </a:solidFill>
              </a:rPr>
              <a:t> </a:t>
            </a:r>
            <a:endParaRPr lang="en-US" sz="3200" smtClean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76268825"/>
              </p:ext>
            </p:extLst>
          </p:nvPr>
        </p:nvGraphicFramePr>
        <p:xfrm>
          <a:off x="609601" y="896940"/>
          <a:ext cx="7924801" cy="5575277"/>
        </p:xfrm>
        <a:graphic>
          <a:graphicData uri="http://schemas.openxmlformats.org/drawingml/2006/table">
            <a:tbl>
              <a:tblPr/>
              <a:tblGrid>
                <a:gridCol w="701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4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7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SL.NO.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DESIGNATION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QUALIFICATION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EXPERIENCE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Project Manager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BE- Elec.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Project Manager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BE- Elec.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Project Engineer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BE- Elec.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Project Engineer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BE- Elec.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Project Engineer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BE- Elec.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Project Engineer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BE- Elec.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Site Engineers-                 40 Persons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DEE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8-10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CAD Designer-                   2 Persons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DEE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4-6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Yrs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Accounts-                           3 Persons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Mcom / Bcom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3-4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Skilled Electricians-        150 Persons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ITI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6-10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Unskilled-                       200 Persons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3-4 Yrs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Outsourced Labours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Skilled / Un skilled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Depending on the project.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381000"/>
            <a:ext cx="8077200" cy="57912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2400" b="1" i="1" u="sng" dirty="0" smtClean="0"/>
              <a:t>QUALITY  POLICY</a:t>
            </a:r>
            <a:endParaRPr lang="en-US" sz="2400" u="sng" dirty="0" smtClean="0"/>
          </a:p>
          <a:p>
            <a:pPr>
              <a:buFont typeface="Wingdings 2" pitchFamily="18" charset="2"/>
              <a:buNone/>
            </a:pPr>
            <a:r>
              <a:rPr lang="en-US" sz="1800" b="1" i="1" dirty="0" smtClean="0"/>
              <a:t> </a:t>
            </a:r>
            <a:endParaRPr lang="en-US" sz="1800" dirty="0" smtClean="0"/>
          </a:p>
          <a:p>
            <a:pPr>
              <a:buFont typeface="Wingdings 2" pitchFamily="18" charset="2"/>
              <a:buNone/>
            </a:pPr>
            <a:r>
              <a:rPr lang="en-US" sz="1800" b="1" i="1" dirty="0" smtClean="0"/>
              <a:t> </a:t>
            </a:r>
            <a:r>
              <a:rPr lang="en-US" sz="1800" i="1" dirty="0" smtClean="0"/>
              <a:t>              </a:t>
            </a:r>
            <a:endParaRPr lang="en-US" sz="1800" dirty="0" smtClean="0"/>
          </a:p>
          <a:p>
            <a:pPr>
              <a:buFont typeface="Wingdings 2" pitchFamily="18" charset="2"/>
              <a:buNone/>
            </a:pPr>
            <a:r>
              <a:rPr lang="en-US" sz="1800" b="1" i="1" dirty="0" smtClean="0"/>
              <a:t>              We at Anchal Electricals committed to  achieve zero defect project implementation of the projects with  continuous review of quality objectives to </a:t>
            </a:r>
            <a:endParaRPr lang="en-US" sz="1800" b="1" dirty="0" smtClean="0"/>
          </a:p>
          <a:p>
            <a:pPr>
              <a:buFont typeface="Wingdings 2" pitchFamily="18" charset="2"/>
              <a:buNone/>
            </a:pPr>
            <a:r>
              <a:rPr lang="en-US" sz="1800" b="1" i="1" dirty="0" smtClean="0"/>
              <a:t>enhance  customer satisfaction. </a:t>
            </a:r>
            <a:r>
              <a:rPr lang="en-US" sz="1800" b="1" dirty="0" smtClean="0"/>
              <a:t>with you…..</a:t>
            </a:r>
          </a:p>
          <a:p>
            <a:pPr>
              <a:buFont typeface="Wingdings 2" pitchFamily="18" charset="2"/>
              <a:buNone/>
            </a:pPr>
            <a:endParaRPr lang="en-US" sz="1800" b="1" dirty="0" smtClean="0"/>
          </a:p>
          <a:p>
            <a:pPr>
              <a:buFont typeface="Wingdings 2" pitchFamily="18" charset="2"/>
              <a:buNone/>
            </a:pPr>
            <a:endParaRPr lang="en-US" sz="1800" b="1" dirty="0" smtClean="0"/>
          </a:p>
          <a:p>
            <a:pPr algn="ctr">
              <a:buFont typeface="Wingdings 2" pitchFamily="18" charset="2"/>
              <a:buNone/>
            </a:pPr>
            <a:r>
              <a:rPr lang="en-US" sz="2400" b="1" i="1" u="sng" dirty="0" smtClean="0"/>
              <a:t>SAFETY POLICY</a:t>
            </a:r>
            <a:endParaRPr lang="en-US" sz="2400" i="1" u="sng" dirty="0" smtClean="0"/>
          </a:p>
          <a:p>
            <a:pPr>
              <a:buFont typeface="Wingdings 2" pitchFamily="18" charset="2"/>
              <a:buNone/>
            </a:pPr>
            <a:r>
              <a:rPr lang="en-US" sz="1800" i="1" dirty="0" smtClean="0"/>
              <a:t> </a:t>
            </a:r>
            <a:endParaRPr lang="en-US" sz="1800" dirty="0" smtClean="0"/>
          </a:p>
          <a:p>
            <a:pPr>
              <a:buFont typeface="Wingdings 2" pitchFamily="18" charset="2"/>
              <a:buNone/>
            </a:pPr>
            <a:r>
              <a:rPr lang="en-US" sz="1800" i="1" dirty="0" smtClean="0"/>
              <a:t>      </a:t>
            </a:r>
            <a:r>
              <a:rPr lang="en-US" sz="1800" b="1" i="1" dirty="0" smtClean="0"/>
              <a:t>We at Anchal Electricals are committed to protect people, plant and environment from accidents by effective training of personnel, monitoring and implementing statutory &amp; regulatory requirements and provision of the safety </a:t>
            </a:r>
            <a:r>
              <a:rPr lang="en-US" sz="1800" b="1" i="1" dirty="0" err="1" smtClean="0"/>
              <a:t>equipments</a:t>
            </a:r>
            <a:r>
              <a:rPr lang="en-US" sz="1800" b="1" i="1" dirty="0" smtClean="0"/>
              <a:t> to the personnel. We believe that the resources such as people, plant and environment are of utmost importance in the interest of ourselves as well as our customers.</a:t>
            </a:r>
            <a:endParaRPr lang="en-US" sz="1800" b="1" dirty="0" smtClean="0"/>
          </a:p>
          <a:p>
            <a:pPr>
              <a:buFont typeface="Wingdings 2" pitchFamily="18" charset="2"/>
              <a:buNone/>
            </a:pPr>
            <a:endParaRPr lang="en-US" sz="18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8077200" cy="2667000"/>
          </a:xfrm>
        </p:spPr>
        <p:txBody>
          <a:bodyPr/>
          <a:lstStyle/>
          <a:p>
            <a:pPr eaLnBrk="1" hangingPunct="1"/>
            <a:r>
              <a:rPr lang="en-US" sz="3600" smtClean="0"/>
              <a:t>Thank you….</a:t>
            </a:r>
          </a:p>
          <a:p>
            <a:pPr eaLnBrk="1" hangingPunct="1"/>
            <a:r>
              <a:rPr lang="en-US" sz="3600" smtClean="0"/>
              <a:t>Looking forward to associate with you…..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2637</TotalTime>
  <Words>1955</Words>
  <Application>Microsoft Office PowerPoint</Application>
  <PresentationFormat>On-screen Show (4:3)</PresentationFormat>
  <Paragraphs>734</Paragraphs>
  <Slides>28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Franklin Gothic Book</vt:lpstr>
      <vt:lpstr>Perpetua</vt:lpstr>
      <vt:lpstr>Times New Roman</vt:lpstr>
      <vt:lpstr>Verdana</vt:lpstr>
      <vt:lpstr>Wingdings</vt:lpstr>
      <vt:lpstr>Wingdings 2</vt:lpstr>
      <vt:lpstr>Equity</vt:lpstr>
      <vt:lpstr>PowerPoint Presentation</vt:lpstr>
      <vt:lpstr>PowerPoint Presentation</vt:lpstr>
      <vt:lpstr>CONTACT  DETAILS</vt:lpstr>
      <vt:lpstr>About Us</vt:lpstr>
      <vt:lpstr>ORGANISATION CHART</vt:lpstr>
      <vt:lpstr>Current Position</vt:lpstr>
      <vt:lpstr>Anchal Electricals Achievements</vt:lpstr>
      <vt:lpstr>Project Values ranging from 25-50 lakhs</vt:lpstr>
      <vt:lpstr>Project Values ranging from 50 lakhs -1 Cr.</vt:lpstr>
      <vt:lpstr>PowerPoint Presentation</vt:lpstr>
      <vt:lpstr>Project Values ranging from 1 Cr to 40 Cr.</vt:lpstr>
      <vt:lpstr>PowerPoint Presentation</vt:lpstr>
      <vt:lpstr>PowerPoint Presentation</vt:lpstr>
      <vt:lpstr>PowerPoint Presentation</vt:lpstr>
      <vt:lpstr>PowerPoint Presentation</vt:lpstr>
      <vt:lpstr>Project Values ranging from 50 Cr to 100 Cr.</vt:lpstr>
      <vt:lpstr>Anchal Electricals - EHS PLAN</vt:lpstr>
      <vt:lpstr>Anchal Electricals - EHS PLAN                              Continued…</vt:lpstr>
      <vt:lpstr>Anchal Electricals - EHS PLAN                              Continued…</vt:lpstr>
      <vt:lpstr>Anchal Electricals - EHS PLAN                              Continued…</vt:lpstr>
      <vt:lpstr>Anchal Electricals - EHS PLAN                              Continued…</vt:lpstr>
      <vt:lpstr>Documented Safety System  – Includes </vt:lpstr>
      <vt:lpstr>Some milestones</vt:lpstr>
      <vt:lpstr>WORKING METHODOLOGY</vt:lpstr>
      <vt:lpstr>PLANT &amp; MACHINERY</vt:lpstr>
      <vt:lpstr>Current Strength of Our Organization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Santanu</dc:creator>
  <cp:lastModifiedBy>SR Manjunath</cp:lastModifiedBy>
  <cp:revision>411</cp:revision>
  <dcterms:created xsi:type="dcterms:W3CDTF">2011-05-24T11:34:49Z</dcterms:created>
  <dcterms:modified xsi:type="dcterms:W3CDTF">2023-09-15T09:47:49Z</dcterms:modified>
</cp:coreProperties>
</file>